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0" r:id="rId20"/>
    <p:sldId id="281" r:id="rId21"/>
  </p:sldIdLst>
  <p:sldSz cx="1219676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olsey_Fir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72ee773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4872ee773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86e81dc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86e81dc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improve firefighting resource management near cities and villages</a:t>
            </a:r>
            <a:endParaRPr/>
          </a:p>
        </p:txBody>
      </p:sp>
      <p:sp>
        <p:nvSpPr>
          <p:cNvPr id="259" name="Google Shape;259;g486e81dcf2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6ddda4e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486ddda4e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50" u="sng">
                <a:solidFill>
                  <a:srgbClr val="0B0080"/>
                </a:solidFill>
                <a:highlight>
                  <a:srgbClr val="F8F9FA"/>
                </a:highlight>
                <a:hlinkClick r:id="rId3"/>
              </a:rPr>
              <a:t>Woolsey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hundreds of casualties, thousands abandoned and fled homes and businesses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of now no conclusion on cause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Supra-Mediterranean weather</a:t>
            </a:r>
            <a:endParaRPr sz="120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recorded in a span of 2 years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(total 517 incidents)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quite a lot of detail</a:t>
            </a: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represent the moisture content of shallow and deep organic layers, which affect fire intensity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Plot of intensity of fires at different co-ordinates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intensity(ln(x+1))</a:t>
            </a: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7963" cy="147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916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2390775" y="4800600"/>
            <a:ext cx="7318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2390775" y="612775"/>
            <a:ext cx="7318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2390775" y="5367337"/>
            <a:ext cx="73185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31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4768850" y="273050"/>
            <a:ext cx="68184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3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95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9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3"/>
          </p:nvPr>
        </p:nvSpPr>
        <p:spPr>
          <a:xfrm>
            <a:off x="6196012" y="1535112"/>
            <a:ext cx="5391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4"/>
          </p:nvPr>
        </p:nvSpPr>
        <p:spPr>
          <a:xfrm>
            <a:off x="6196012" y="2174875"/>
            <a:ext cx="5391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1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6173787" y="1600200"/>
            <a:ext cx="5413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6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963612" y="2906713"/>
            <a:ext cx="10366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和文本" type="vertTitleAndTx">
  <p:cSld name="VERTICAL_TITLE_AND_VERTICAL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5400000">
            <a:off x="7606506" y="2145506"/>
            <a:ext cx="52181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 rot="5400000">
            <a:off x="2041525" y="-523874"/>
            <a:ext cx="5218112" cy="80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8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9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 type="vertTx">
  <p:cSld name="VERTICAL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 rot="5400000">
            <a:off x="3835399" y="-1625599"/>
            <a:ext cx="4525961" cy="1097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390775" y="4800600"/>
            <a:ext cx="7318375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90775" y="5367337"/>
            <a:ext cx="7318375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3200" cy="116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4768850" y="273050"/>
            <a:ext cx="6818312" cy="585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3200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756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956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9562" cy="39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3"/>
          </p:nvPr>
        </p:nvSpPr>
        <p:spPr>
          <a:xfrm>
            <a:off x="6196012" y="1535112"/>
            <a:ext cx="5391149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4"/>
          </p:nvPr>
        </p:nvSpPr>
        <p:spPr>
          <a:xfrm>
            <a:off x="6196012" y="2174875"/>
            <a:ext cx="5391149" cy="39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178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173787" y="1600200"/>
            <a:ext cx="541337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6375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963612" y="2906713"/>
            <a:ext cx="1036637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" y="6352"/>
            <a:ext cx="121967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/>
          <p:nvPr/>
        </p:nvSpPr>
        <p:spPr>
          <a:xfrm>
            <a:off x="5358230" y="5916742"/>
            <a:ext cx="373061" cy="3181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673" y="61224"/>
                </a:moveTo>
                <a:lnTo>
                  <a:pt x="87673" y="44816"/>
                </a:lnTo>
                <a:cubicBezTo>
                  <a:pt x="87673" y="40408"/>
                  <a:pt x="80326" y="40163"/>
                  <a:pt x="80326" y="44816"/>
                </a:cubicBezTo>
                <a:lnTo>
                  <a:pt x="80326" y="61224"/>
                </a:lnTo>
                <a:cubicBezTo>
                  <a:pt x="80326" y="72000"/>
                  <a:pt x="71510" y="80816"/>
                  <a:pt x="60489" y="80816"/>
                </a:cubicBezTo>
                <a:cubicBezTo>
                  <a:pt x="60489" y="80816"/>
                  <a:pt x="60244" y="80816"/>
                  <a:pt x="60244" y="80816"/>
                </a:cubicBezTo>
                <a:lnTo>
                  <a:pt x="60000" y="80816"/>
                </a:lnTo>
                <a:cubicBezTo>
                  <a:pt x="59755" y="80816"/>
                  <a:pt x="59755" y="80816"/>
                  <a:pt x="59510" y="80816"/>
                </a:cubicBezTo>
                <a:cubicBezTo>
                  <a:pt x="48489" y="80816"/>
                  <a:pt x="39673" y="72000"/>
                  <a:pt x="39673" y="61224"/>
                </a:cubicBezTo>
                <a:lnTo>
                  <a:pt x="39673" y="44816"/>
                </a:lnTo>
                <a:cubicBezTo>
                  <a:pt x="39673" y="40408"/>
                  <a:pt x="32326" y="40163"/>
                  <a:pt x="32326" y="44816"/>
                </a:cubicBezTo>
                <a:cubicBezTo>
                  <a:pt x="32326" y="47020"/>
                  <a:pt x="32326" y="61224"/>
                  <a:pt x="32326" y="61224"/>
                </a:cubicBezTo>
                <a:cubicBezTo>
                  <a:pt x="32326" y="74938"/>
                  <a:pt x="42367" y="86204"/>
                  <a:pt x="55591" y="87918"/>
                </a:cubicBezTo>
                <a:lnTo>
                  <a:pt x="55591" y="99673"/>
                </a:lnTo>
                <a:lnTo>
                  <a:pt x="39183" y="104326"/>
                </a:lnTo>
                <a:lnTo>
                  <a:pt x="81061" y="104326"/>
                </a:lnTo>
                <a:lnTo>
                  <a:pt x="64408" y="99673"/>
                </a:lnTo>
                <a:lnTo>
                  <a:pt x="64408" y="88163"/>
                </a:lnTo>
                <a:cubicBezTo>
                  <a:pt x="77632" y="86204"/>
                  <a:pt x="87673" y="74938"/>
                  <a:pt x="87673" y="61224"/>
                </a:cubicBezTo>
                <a:close/>
                <a:moveTo>
                  <a:pt x="59755" y="73959"/>
                </a:moveTo>
                <a:cubicBezTo>
                  <a:pt x="59755" y="73959"/>
                  <a:pt x="60000" y="73959"/>
                  <a:pt x="60000" y="73959"/>
                </a:cubicBezTo>
                <a:cubicBezTo>
                  <a:pt x="60000" y="73959"/>
                  <a:pt x="60244" y="73959"/>
                  <a:pt x="60244" y="73959"/>
                </a:cubicBezTo>
                <a:cubicBezTo>
                  <a:pt x="67591" y="73959"/>
                  <a:pt x="73469" y="68081"/>
                  <a:pt x="73469" y="60734"/>
                </a:cubicBezTo>
                <a:lnTo>
                  <a:pt x="73469" y="28897"/>
                </a:lnTo>
                <a:cubicBezTo>
                  <a:pt x="73469" y="21551"/>
                  <a:pt x="67591" y="15673"/>
                  <a:pt x="60244" y="15673"/>
                </a:cubicBezTo>
                <a:cubicBezTo>
                  <a:pt x="60244" y="15673"/>
                  <a:pt x="60000" y="15673"/>
                  <a:pt x="60000" y="15673"/>
                </a:cubicBezTo>
                <a:cubicBezTo>
                  <a:pt x="60000" y="15673"/>
                  <a:pt x="59755" y="15673"/>
                  <a:pt x="59755" y="15673"/>
                </a:cubicBezTo>
                <a:cubicBezTo>
                  <a:pt x="52408" y="15673"/>
                  <a:pt x="46530" y="21551"/>
                  <a:pt x="46530" y="28897"/>
                </a:cubicBezTo>
                <a:lnTo>
                  <a:pt x="46530" y="60734"/>
                </a:lnTo>
                <a:cubicBezTo>
                  <a:pt x="46530" y="68081"/>
                  <a:pt x="52408" y="73959"/>
                  <a:pt x="59755" y="73959"/>
                </a:cubicBezTo>
                <a:close/>
                <a:moveTo>
                  <a:pt x="60000" y="0"/>
                </a:moveTo>
                <a:cubicBezTo>
                  <a:pt x="93306" y="0"/>
                  <a:pt x="120000" y="26938"/>
                  <a:pt x="120000" y="60000"/>
                </a:cubicBezTo>
                <a:cubicBezTo>
                  <a:pt x="120000" y="93306"/>
                  <a:pt x="93306" y="120000"/>
                  <a:pt x="60000" y="120000"/>
                </a:cubicBezTo>
                <a:cubicBezTo>
                  <a:pt x="26938" y="120000"/>
                  <a:pt x="0" y="93306"/>
                  <a:pt x="0" y="60000"/>
                </a:cubicBezTo>
                <a:cubicBezTo>
                  <a:pt x="0" y="26938"/>
                  <a:pt x="26938" y="0"/>
                  <a:pt x="6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5898773" y="5792704"/>
            <a:ext cx="4197600" cy="34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By-Khubim Kumar Chhetri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</a:rPr>
              <a:t>D00251757,DKIT</a:t>
            </a:r>
            <a:endParaRPr sz="2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1015454" y="1450270"/>
            <a:ext cx="10013025" cy="15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Programming for Data Analysis ,Research and Statistics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Forest Fires and Temperature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>
            <a:off x="1" y="784225"/>
            <a:ext cx="1278081" cy="750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4764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/>
          <p:nvPr/>
        </p:nvSpPr>
        <p:spPr>
          <a:xfrm>
            <a:off x="1" y="-6350"/>
            <a:ext cx="1723290" cy="13065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1163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10344150" y="5415281"/>
            <a:ext cx="1851024" cy="14490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119999" y="120000"/>
                </a:lnTo>
                <a:lnTo>
                  <a:pt x="0" y="120000"/>
                </a:lnTo>
                <a:lnTo>
                  <a:pt x="38056" y="0"/>
                </a:lnTo>
                <a:lnTo>
                  <a:pt x="11999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10009186" y="5835376"/>
            <a:ext cx="2185986" cy="102897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899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4" descr="https://lh4.googleusercontent.com/7_R5tQtU1gDm9kZMegnNxTghypueq9g7RjReFx_Zrqik0FxERY5gVMPP4-LSL1qIP9r09S2y3_Ot7Ylnz7zXHK-udAA3sC6YWy_yG5zukHLGoPDnNfKT0EGPcsj8fvvYInEZMaVkk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964" y="660749"/>
            <a:ext cx="6202622" cy="301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477900" y="1623639"/>
            <a:ext cx="4579875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-US" sz="2500" b="1">
                <a:solidFill>
                  <a:schemeClr val="accent6"/>
                </a:solidFill>
              </a:rPr>
              <a:t>Many c</a:t>
            </a:r>
            <a:r>
              <a:rPr lang="en-US" sz="2500" b="1" u="none" strike="noStrike" cap="none">
                <a:solidFill>
                  <a:schemeClr val="accent6"/>
                </a:solidFill>
              </a:rPr>
              <a:t>ities, towns and highway intersections located </a:t>
            </a:r>
            <a:r>
              <a:rPr lang="en-US" sz="2500" b="1">
                <a:solidFill>
                  <a:schemeClr val="accent6"/>
                </a:solidFill>
              </a:rPr>
              <a:t>near the </a:t>
            </a:r>
            <a:r>
              <a:rPr lang="en-US" sz="2500" b="1" u="none" strike="noStrike" cap="none">
                <a:solidFill>
                  <a:schemeClr val="accent6"/>
                </a:solidFill>
              </a:rPr>
              <a:t>southeast region of the park</a:t>
            </a:r>
            <a:endParaRPr sz="2500" b="1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b="1" u="none" strike="noStrike" cap="none">
              <a:solidFill>
                <a:schemeClr val="accent6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-US" sz="2500" b="1">
                <a:solidFill>
                  <a:schemeClr val="accent6"/>
                </a:solidFill>
              </a:rPr>
              <a:t>Higher human footprint tends to cause higher intensity and probability of fires.</a:t>
            </a:r>
            <a:endParaRPr sz="2500" b="1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Analysis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835072" y="1953677"/>
            <a:ext cx="44568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park is prone to smaller</a:t>
            </a:r>
            <a:r>
              <a:rPr lang="en-US" sz="2400" b="1"/>
              <a:t> </a:t>
            </a:r>
            <a:r>
              <a:rPr lang="en-US" sz="24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fires than big ones.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Small fires are usually a result of irresponsible human behaviors.</a:t>
            </a:r>
            <a:endParaRPr sz="2400" b="1"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49" y="1319514"/>
            <a:ext cx="5019425" cy="4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6629288" y="5253075"/>
            <a:ext cx="43128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/>
              <a:t>Large fires: area &gt; 50 ha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4691263" y="3912700"/>
            <a:ext cx="89064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262" name="Google Shape;262;p3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775225" y="1587375"/>
            <a:ext cx="4496400" cy="3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Higher frequency of fires observed in </a:t>
            </a:r>
            <a:r>
              <a:rPr lang="en-US" sz="2500" b="1">
                <a:solidFill>
                  <a:schemeClr val="lt1"/>
                </a:solidFill>
              </a:rPr>
              <a:t>weekends</a:t>
            </a:r>
            <a:r>
              <a:rPr lang="en-US" sz="2500" b="1"/>
              <a:t> and </a:t>
            </a:r>
            <a:r>
              <a:rPr lang="en-US" sz="2500" b="1">
                <a:solidFill>
                  <a:schemeClr val="lt1"/>
                </a:solidFill>
              </a:rPr>
              <a:t>summer months (mostly holidays)</a:t>
            </a:r>
            <a:endParaRPr sz="2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/>
              <a:t>Areas closer to towns also see a higher frequency in fire occurrence</a:t>
            </a:r>
            <a:endParaRPr sz="2500" b="1"/>
          </a:p>
        </p:txBody>
      </p:sp>
      <p:sp>
        <p:nvSpPr>
          <p:cNvPr id="265" name="Google Shape;265;p36"/>
          <p:cNvSpPr txBox="1"/>
          <p:nvPr/>
        </p:nvSpPr>
        <p:spPr>
          <a:xfrm>
            <a:off x="9481575" y="4982700"/>
            <a:ext cx="4897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1-Mon to 7-Sun</a:t>
            </a:r>
            <a:endParaRPr sz="2200"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375" y="87300"/>
            <a:ext cx="5492975" cy="3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950" y="3359250"/>
            <a:ext cx="5492974" cy="34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3309937" y="1395412"/>
            <a:ext cx="8886900" cy="188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4075112"/>
            <a:ext cx="5696100" cy="17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2052636"/>
            <a:ext cx="10733100" cy="298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11231561" y="1908175"/>
            <a:ext cx="557100" cy="9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10591800" y="6049962"/>
            <a:ext cx="1605000" cy="80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10301286" y="6208712"/>
            <a:ext cx="1895400" cy="64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2402493" y="3225798"/>
            <a:ext cx="850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Meteorological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229821" y="2435223"/>
            <a:ext cx="12762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490537" y="3813175"/>
            <a:ext cx="843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1149625" y="1169025"/>
            <a:ext cx="44073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Normal/Gaussian Distribution </a:t>
            </a:r>
            <a:endParaRPr sz="2000" b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52563"/>
            <a:ext cx="6235350" cy="4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975" y="1755110"/>
            <a:ext cx="6235349" cy="461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0" y="1340137"/>
            <a:ext cx="4399450" cy="47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175" y="1285950"/>
            <a:ext cx="6894051" cy="48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43474" y="2171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-222625" y="645413"/>
            <a:ext cx="12642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Alert of forest fires: </a:t>
            </a:r>
            <a:r>
              <a:rPr lang="en-US" sz="2800" b="1">
                <a:solidFill>
                  <a:srgbClr val="0B5394"/>
                </a:solidFill>
              </a:rPr>
              <a:t>summer/early fall</a:t>
            </a:r>
            <a:r>
              <a:rPr lang="en-US" sz="2800" b="1"/>
              <a:t> + </a:t>
            </a:r>
            <a:r>
              <a:rPr lang="en-US" sz="2800" b="1">
                <a:solidFill>
                  <a:srgbClr val="990000"/>
                </a:solidFill>
              </a:rPr>
              <a:t>[15℃,30℃] </a:t>
            </a:r>
            <a:r>
              <a:rPr lang="en-US" sz="2800" b="1"/>
              <a:t>+ </a:t>
            </a:r>
            <a:r>
              <a:rPr lang="en-US" sz="2800" b="1">
                <a:solidFill>
                  <a:srgbClr val="38761D"/>
                </a:solidFill>
              </a:rPr>
              <a:t>[25%,50%]RH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50" y="1171250"/>
            <a:ext cx="10883375" cy="56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0" y="1010725"/>
            <a:ext cx="11231450" cy="58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544499" y="87300"/>
            <a:ext cx="94995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Forest fire indices and m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eteorological </a:t>
            </a:r>
            <a:r>
              <a:rPr lang="en-US" sz="3000" b="1" i="1">
                <a:solidFill>
                  <a:srgbClr val="333333"/>
                </a:solidFill>
              </a:rPr>
              <a:t>factors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0" y="873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3866213" y="6487200"/>
            <a:ext cx="468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DMC (Duff Moisture Code) </a:t>
            </a:r>
            <a:endParaRPr sz="25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-94325" y="11100"/>
            <a:ext cx="121968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990000"/>
                </a:solidFill>
              </a:rPr>
              <a:t>DMC </a:t>
            </a:r>
            <a:r>
              <a:rPr lang="en-US" sz="2800" b="1"/>
              <a:t>values in the interval </a:t>
            </a:r>
            <a:r>
              <a:rPr lang="en-US" sz="2800" b="1">
                <a:solidFill>
                  <a:srgbClr val="990000"/>
                </a:solidFill>
              </a:rPr>
              <a:t>[80,150] </a:t>
            </a:r>
            <a:r>
              <a:rPr lang="en-US" sz="2800" b="1"/>
              <a:t>are alerts of intense fires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6225" y="433650"/>
            <a:ext cx="4782874" cy="23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Conclusion and suggestions</a:t>
            </a:r>
            <a:endParaRPr sz="3000" b="1" i="1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477899" y="1330855"/>
            <a:ext cx="10696500" cy="5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Anthropic causes of fire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b="1">
                <a:solidFill>
                  <a:schemeClr val="accent6"/>
                </a:solidFill>
              </a:rPr>
              <a:t>Improve firefighting resource</a:t>
            </a:r>
            <a:endParaRPr sz="3000" b="1">
              <a:solidFill>
                <a:schemeClr val="accent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6"/>
                </a:solidFill>
              </a:rPr>
              <a:t>management near cities in certain times of the year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b="1">
                <a:solidFill>
                  <a:schemeClr val="accent6"/>
                </a:solidFill>
              </a:rPr>
              <a:t>Stay aware and conscious of your actions and   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6"/>
                </a:solidFill>
              </a:rPr>
              <a:t>surroundings</a:t>
            </a:r>
            <a:endParaRPr sz="3000" b="1">
              <a:solidFill>
                <a:schemeClr val="accent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causes of fire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 b="1"/>
              <a:t>H</a:t>
            </a:r>
            <a:r>
              <a:rPr lang="en-US" sz="30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 temperature and dry environment </a:t>
            </a:r>
            <a:r>
              <a:rPr lang="en-US" sz="3000" b="1"/>
              <a:t>leads to high risks of fires </a:t>
            </a:r>
            <a:endParaRPr sz="3000" b="1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-US" sz="3000" b="1"/>
              <a:t>F</a:t>
            </a:r>
            <a:r>
              <a:rPr lang="en-US" sz="3000" b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ocus on the Summer and early Fall</a:t>
            </a:r>
            <a:endParaRPr sz="36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 idx="4294967295"/>
          </p:nvPr>
        </p:nvSpPr>
        <p:spPr>
          <a:xfrm>
            <a:off x="4527200" y="2414850"/>
            <a:ext cx="29559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r>
              <a:rPr lang="en-US" sz="4000" b="1" i="1">
                <a:solidFill>
                  <a:schemeClr val="accent6"/>
                </a:solidFill>
              </a:rPr>
              <a:t>Thank you!</a:t>
            </a:r>
            <a:endParaRPr sz="4000" b="1" i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endParaRPr sz="4000" b="1" i="1" u="none" strike="noStrike" cap="none">
              <a:solidFill>
                <a:schemeClr val="accent2"/>
              </a:solidFill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 amt="35000"/>
          </a:blip>
          <a:srcRect t="-2180" b="2180"/>
          <a:stretch/>
        </p:blipFill>
        <p:spPr>
          <a:xfrm>
            <a:off x="0" y="-142912"/>
            <a:ext cx="12446126" cy="70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4771515" y="216972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4608002" y="305872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4857240" y="216972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4771515" y="2524760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4608002" y="2612073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4857240" y="2524760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5787515" y="367785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4965190" y="25983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5787515" y="2693035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Meteorological </a:t>
            </a:r>
            <a:r>
              <a:rPr lang="en-US" sz="3000" b="1" dirty="0">
                <a:solidFill>
                  <a:srgbClr val="3C3C3C"/>
                </a:solidFill>
              </a:rPr>
              <a:t>A</a:t>
            </a:r>
            <a:r>
              <a:rPr lang="en-US" sz="3000" b="1" i="0" u="none" strike="noStrike" cap="none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0" u="none" strike="noStrike" cap="none" dirty="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4965190" y="2532698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4771515" y="3655137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4608002" y="3744037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4857240" y="365513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4771515" y="4807827"/>
            <a:ext cx="892200" cy="11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608002" y="4895140"/>
            <a:ext cx="7139700" cy="70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8A9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4857240" y="480782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5787514" y="3829211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endParaRPr sz="3000" b="1" i="0" u="none" strike="noStrike" cap="none" dirty="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965190" y="3675773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5787515" y="4976102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lang="en-US" sz="3000" b="1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3000" b="1" i="0" u="none" strike="noStrike" cap="non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4965190" y="481576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 amt="79000"/>
          </a:blip>
          <a:srcRect r="68408"/>
          <a:stretch/>
        </p:blipFill>
        <p:spPr>
          <a:xfrm>
            <a:off x="0" y="-387050"/>
            <a:ext cx="4286250" cy="76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3309937" y="1395412"/>
            <a:ext cx="8886825" cy="18811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0" y="4075112"/>
            <a:ext cx="5695950" cy="1712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0" y="2052636"/>
            <a:ext cx="10733086" cy="2981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1231561" y="1908175"/>
            <a:ext cx="557211" cy="9001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0591800" y="6049962"/>
            <a:ext cx="1604961" cy="80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0301286" y="6208712"/>
            <a:ext cx="1895474" cy="6492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709861" y="3152775"/>
            <a:ext cx="3228975" cy="70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346200" y="2463800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5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456387" y="1737602"/>
            <a:ext cx="107172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dirty="0"/>
              <a:t>C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atastrophic effects on hum</a:t>
            </a:r>
            <a:r>
              <a:rPr lang="en-US" sz="2500" b="1" dirty="0"/>
              <a:t>an and nature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Over </a:t>
            </a:r>
            <a:r>
              <a:rPr lang="en-US" sz="2500" b="1" u="none" strike="noStrike" cap="none" dirty="0">
                <a:solidFill>
                  <a:schemeClr val="dk1"/>
                </a:solidFill>
              </a:rPr>
              <a:t>$2 billion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 spent on fighting forest fires </a:t>
            </a:r>
            <a:r>
              <a:rPr lang="en-US" sz="2500" b="1" u="none" strike="noStrike" cap="none" dirty="0" err="1">
                <a:solidFill>
                  <a:srgbClr val="000000"/>
                </a:solidFill>
              </a:rPr>
              <a:t>Everyyear</a:t>
            </a:r>
            <a:endParaRPr sz="2500" b="1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Causes are hard to track and analyze</a:t>
            </a:r>
            <a:endParaRPr sz="2500" b="1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150" name="Google Shape;150;p26" descr="Image result for california forest fir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296" y="3644486"/>
            <a:ext cx="7276148" cy="298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4660949" y="5488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35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3057619"/>
            <a:ext cx="112857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000" b="1" dirty="0">
                <a:latin typeface="+mj-lt"/>
              </a:rPr>
              <a:t>All data comes from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</a:rPr>
              <a:t>North African country</a:t>
            </a:r>
            <a:r>
              <a:rPr lang="en-US" sz="2000" b="1" dirty="0">
                <a:latin typeface="+mj-lt"/>
              </a:rPr>
              <a:t>,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none" strike="noStrike" cap="none" dirty="0">
                <a:solidFill>
                  <a:srgbClr val="000000"/>
                </a:solidFill>
                <a:latin typeface="+mj-lt"/>
              </a:rPr>
              <a:t>recorded in the format of  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j-lt"/>
              </a:rPr>
              <a:t>F</a:t>
            </a:r>
            <a:r>
              <a:rPr lang="en-US" sz="2000" b="1" u="none" strike="noStrike" cap="none" dirty="0">
                <a:solidFill>
                  <a:srgbClr val="000000"/>
                </a:solidFill>
                <a:latin typeface="+mj-lt"/>
              </a:rPr>
              <a:t>orest Fire Weather Index (FWI)</a:t>
            </a:r>
            <a:endParaRPr sz="2000" b="1" dirty="0">
              <a:latin typeface="+mj-l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u="none" strike="noStrike" cap="none" dirty="0">
              <a:solidFill>
                <a:srgbClr val="000000"/>
              </a:solidFill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Each entry contains 13 attributes including 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     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time, location, natural as well as</a:t>
            </a:r>
            <a:endParaRPr sz="2500" b="1" u="none" strike="noStrike" cap="none" dirty="0">
              <a:solidFill>
                <a:srgbClr val="000000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arbitrary factors.</a:t>
            </a:r>
            <a:endParaRPr sz="2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500" b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0" y="1925525"/>
            <a:ext cx="5042401" cy="3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 descr="https://lh5.googleusercontent.com/dvCa7ufL1Hc233XMzEhatTUZJyMi7lLu7a2VLv-RkuruREaUM5dI43vxUlLYDi8swSgkvGf11KyyCxw76XF4kXkW8--1OncGNEZrcW_MWiDIK3NfuelWnnRW5GuzPrzTt5hV5q3AP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350" y="960400"/>
            <a:ext cx="7652374" cy="5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Preliminary Model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3715650" y="2669375"/>
            <a:ext cx="4779300" cy="110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8571150" y="2872300"/>
            <a:ext cx="1443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Moisture Content</a:t>
            </a:r>
            <a:endParaRPr sz="1800"/>
          </a:p>
        </p:txBody>
      </p:sp>
      <p:sp>
        <p:nvSpPr>
          <p:cNvPr id="172" name="Google Shape;172;p28"/>
          <p:cNvSpPr txBox="1"/>
          <p:nvPr/>
        </p:nvSpPr>
        <p:spPr>
          <a:xfrm>
            <a:off x="7645625" y="4278450"/>
            <a:ext cx="15813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Amount of fuel</a:t>
            </a:r>
            <a:endParaRPr sz="1800"/>
          </a:p>
        </p:txBody>
      </p:sp>
      <p:sp>
        <p:nvSpPr>
          <p:cNvPr id="173" name="Google Shape;173;p28"/>
          <p:cNvSpPr txBox="1"/>
          <p:nvPr/>
        </p:nvSpPr>
        <p:spPr>
          <a:xfrm>
            <a:off x="3512700" y="4192175"/>
            <a:ext cx="1012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Velocity</a:t>
            </a:r>
            <a:endParaRPr sz="1800"/>
          </a:p>
        </p:txBody>
      </p:sp>
      <p:sp>
        <p:nvSpPr>
          <p:cNvPr id="174" name="Google Shape;174;p28"/>
          <p:cNvSpPr txBox="1"/>
          <p:nvPr/>
        </p:nvSpPr>
        <p:spPr>
          <a:xfrm>
            <a:off x="6954925" y="5741425"/>
            <a:ext cx="1801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Intensity</a:t>
            </a:r>
            <a:endParaRPr sz="180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477837" y="163510"/>
            <a:ext cx="7261109" cy="72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Objectives and methodology</a:t>
            </a:r>
            <a:endParaRPr sz="3000" b="1" i="1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0" y="163511"/>
            <a:ext cx="477837" cy="57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365016" y="1463343"/>
            <a:ext cx="8250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 correlations and </a:t>
            </a:r>
            <a:r>
              <a:rPr lang="en-US" sz="2600" b="1">
                <a:solidFill>
                  <a:schemeClr val="lt1"/>
                </a:solidFill>
              </a:rPr>
              <a:t>dominant </a:t>
            </a: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 of forest fires </a:t>
            </a:r>
            <a:endParaRPr sz="14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353925" y="3767250"/>
            <a:ext cx="575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</a:rPr>
              <a:t>Test findings with p</a:t>
            </a:r>
            <a:r>
              <a:rPr lang="en-US" sz="26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rediction</a:t>
            </a:r>
            <a:r>
              <a:rPr lang="en-US" sz="2600" b="1">
                <a:solidFill>
                  <a:schemeClr val="lt1"/>
                </a:solidFill>
              </a:rPr>
              <a:t> model</a:t>
            </a:r>
            <a:endParaRPr sz="2400" b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612784" y="1461099"/>
            <a:ext cx="537000" cy="52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612772" y="3734249"/>
            <a:ext cx="514800" cy="53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2365025" y="1875750"/>
            <a:ext cx="7145100" cy="16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i="0" u="none" strike="noStrike" cap="none" dirty="0">
              <a:solidFill>
                <a:srgbClr val="000000"/>
              </a:solidFill>
            </a:endParaRPr>
          </a:p>
          <a:p>
            <a:pPr marL="74295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Cross analysis of fire incidents with sets of associated factor</a:t>
            </a:r>
            <a:r>
              <a:rPr lang="en-US" sz="2500" b="1" dirty="0"/>
              <a:t>s</a:t>
            </a:r>
            <a:endParaRPr sz="2500" b="1" dirty="0"/>
          </a:p>
          <a:p>
            <a:pPr marL="74295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 b="1" u="none" strike="noStrike" cap="none" dirty="0">
                <a:solidFill>
                  <a:srgbClr val="000000"/>
                </a:solidFill>
              </a:rPr>
              <a:t>Observ</a:t>
            </a:r>
            <a:r>
              <a:rPr lang="en-US" sz="2500" b="1" dirty="0"/>
              <a:t>ation of</a:t>
            </a:r>
            <a:r>
              <a:rPr lang="en-US" sz="2500" b="1" u="none" strike="noStrike" cap="none" dirty="0">
                <a:solidFill>
                  <a:srgbClr val="000000"/>
                </a:solidFill>
              </a:rPr>
              <a:t> fire trends in areas and time</a:t>
            </a:r>
            <a:endParaRPr sz="2500" b="1" dirty="0"/>
          </a:p>
        </p:txBody>
      </p:sp>
      <p:sp>
        <p:nvSpPr>
          <p:cNvPr id="186" name="Google Shape;186;p29"/>
          <p:cNvSpPr/>
          <p:nvPr/>
        </p:nvSpPr>
        <p:spPr>
          <a:xfrm>
            <a:off x="2206475" y="3741225"/>
            <a:ext cx="77616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500" b="1" i="1"/>
              <a:t>   </a:t>
            </a:r>
            <a:r>
              <a:rPr lang="en-US" sz="2500" b="1"/>
              <a:t>  </a:t>
            </a:r>
            <a:endParaRPr sz="2500" b="1"/>
          </a:p>
          <a:p>
            <a:pPr marL="914400" lvl="1" indent="-387350" algn="l" rtl="0">
              <a:spcBef>
                <a:spcPts val="48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Remove abnormal points and refine data</a:t>
            </a:r>
            <a:endParaRPr sz="2500" b="1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 b="1"/>
              <a:t>Test prediction model with dominant factors</a:t>
            </a:r>
            <a:endParaRPr sz="2500" b="1"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309937" y="1395412"/>
            <a:ext cx="8886825" cy="18811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0" y="4075112"/>
            <a:ext cx="5695950" cy="1712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0" y="2052636"/>
            <a:ext cx="10733086" cy="2981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231561" y="1908175"/>
            <a:ext cx="557211" cy="9001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0591800" y="6049962"/>
            <a:ext cx="1604961" cy="80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10301286" y="6208712"/>
            <a:ext cx="1895474" cy="6492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2402493" y="3225798"/>
            <a:ext cx="8502213" cy="70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>
                <a:solidFill>
                  <a:srgbClr val="FFFFFF"/>
                </a:solidFill>
              </a:rPr>
              <a:t>Geographical </a:t>
            </a:r>
            <a:r>
              <a:rPr lang="en-US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endParaRPr sz="4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229821" y="2435223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lang="en-US" sz="1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333333"/>
                </a:solidFill>
              </a:rPr>
              <a:t>Geographical A</a:t>
            </a:r>
            <a:r>
              <a:rPr lang="en-US" sz="3000" b="1" i="1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sz="3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0" y="163511"/>
            <a:ext cx="477900" cy="5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279591" y="669948"/>
            <a:ext cx="687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strike="noStrike" cap="none" dirty="0">
                <a:solidFill>
                  <a:srgbClr val="000000"/>
                </a:solidFill>
              </a:rPr>
              <a:t>Fire intensity: area burnt of the forest</a:t>
            </a:r>
            <a:endParaRPr sz="2800" u="none" strike="noStrike" cap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479</Words>
  <Application>Microsoft Office PowerPoint</Application>
  <PresentationFormat>Custom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3_默认设计模板</vt:lpstr>
      <vt:lpstr>5_默认设计模板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khubim chhetri</dc:creator>
  <cp:lastModifiedBy>khubim chhetri</cp:lastModifiedBy>
  <cp:revision>11</cp:revision>
  <dcterms:modified xsi:type="dcterms:W3CDTF">2022-08-29T11:33:36Z</dcterms:modified>
</cp:coreProperties>
</file>